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0" r:id="rId4"/>
    <p:sldId id="262" r:id="rId5"/>
    <p:sldId id="259" r:id="rId6"/>
    <p:sldId id="257" r:id="rId7"/>
    <p:sldId id="261" r:id="rId8"/>
    <p:sldId id="263" r:id="rId9"/>
    <p:sldId id="264" r:id="rId10"/>
    <p:sldId id="265" r:id="rId11"/>
    <p:sldId id="266" r:id="rId12"/>
    <p:sldId id="267" r:id="rId13"/>
    <p:sldId id="269" r:id="rId14"/>
    <p:sldId id="268"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492"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FABDA93-A4B3-4C1F-9F16-B30D3A72CE8F}"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BFA05-5984-4473-8C9D-CA5DDEADE8C8}" type="slidenum">
              <a:rPr lang="en-US" smtClean="0"/>
              <a:t>‹#›</a:t>
            </a:fld>
            <a:endParaRPr lang="en-US"/>
          </a:p>
        </p:txBody>
      </p:sp>
    </p:spTree>
    <p:extLst>
      <p:ext uri="{BB962C8B-B14F-4D97-AF65-F5344CB8AC3E}">
        <p14:creationId xmlns:p14="http://schemas.microsoft.com/office/powerpoint/2010/main" val="716677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ABDA93-A4B3-4C1F-9F16-B30D3A72CE8F}"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BFA05-5984-4473-8C9D-CA5DDEADE8C8}" type="slidenum">
              <a:rPr lang="en-US" smtClean="0"/>
              <a:t>‹#›</a:t>
            </a:fld>
            <a:endParaRPr lang="en-US"/>
          </a:p>
        </p:txBody>
      </p:sp>
    </p:spTree>
    <p:extLst>
      <p:ext uri="{BB962C8B-B14F-4D97-AF65-F5344CB8AC3E}">
        <p14:creationId xmlns:p14="http://schemas.microsoft.com/office/powerpoint/2010/main" val="3558004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ABDA93-A4B3-4C1F-9F16-B30D3A72CE8F}"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BFA05-5984-4473-8C9D-CA5DDEADE8C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1881155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ABDA93-A4B3-4C1F-9F16-B30D3A72CE8F}"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BFA05-5984-4473-8C9D-CA5DDEADE8C8}" type="slidenum">
              <a:rPr lang="en-US" smtClean="0"/>
              <a:t>‹#›</a:t>
            </a:fld>
            <a:endParaRPr lang="en-US"/>
          </a:p>
        </p:txBody>
      </p:sp>
    </p:spTree>
    <p:extLst>
      <p:ext uri="{BB962C8B-B14F-4D97-AF65-F5344CB8AC3E}">
        <p14:creationId xmlns:p14="http://schemas.microsoft.com/office/powerpoint/2010/main" val="14578174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ABDA93-A4B3-4C1F-9F16-B30D3A72CE8F}"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BFA05-5984-4473-8C9D-CA5DDEADE8C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307277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ABDA93-A4B3-4C1F-9F16-B30D3A72CE8F}"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BFA05-5984-4473-8C9D-CA5DDEADE8C8}" type="slidenum">
              <a:rPr lang="en-US" smtClean="0"/>
              <a:t>‹#›</a:t>
            </a:fld>
            <a:endParaRPr lang="en-US"/>
          </a:p>
        </p:txBody>
      </p:sp>
    </p:spTree>
    <p:extLst>
      <p:ext uri="{BB962C8B-B14F-4D97-AF65-F5344CB8AC3E}">
        <p14:creationId xmlns:p14="http://schemas.microsoft.com/office/powerpoint/2010/main" val="14882116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ABDA93-A4B3-4C1F-9F16-B30D3A72CE8F}"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BFA05-5984-4473-8C9D-CA5DDEADE8C8}" type="slidenum">
              <a:rPr lang="en-US" smtClean="0"/>
              <a:t>‹#›</a:t>
            </a:fld>
            <a:endParaRPr lang="en-US"/>
          </a:p>
        </p:txBody>
      </p:sp>
    </p:spTree>
    <p:extLst>
      <p:ext uri="{BB962C8B-B14F-4D97-AF65-F5344CB8AC3E}">
        <p14:creationId xmlns:p14="http://schemas.microsoft.com/office/powerpoint/2010/main" val="38432865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ABDA93-A4B3-4C1F-9F16-B30D3A72CE8F}"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BFA05-5984-4473-8C9D-CA5DDEADE8C8}" type="slidenum">
              <a:rPr lang="en-US" smtClean="0"/>
              <a:t>‹#›</a:t>
            </a:fld>
            <a:endParaRPr lang="en-US"/>
          </a:p>
        </p:txBody>
      </p:sp>
    </p:spTree>
    <p:extLst>
      <p:ext uri="{BB962C8B-B14F-4D97-AF65-F5344CB8AC3E}">
        <p14:creationId xmlns:p14="http://schemas.microsoft.com/office/powerpoint/2010/main" val="1784408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ABDA93-A4B3-4C1F-9F16-B30D3A72CE8F}"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BFA05-5984-4473-8C9D-CA5DDEADE8C8}" type="slidenum">
              <a:rPr lang="en-US" smtClean="0"/>
              <a:t>‹#›</a:t>
            </a:fld>
            <a:endParaRPr lang="en-US"/>
          </a:p>
        </p:txBody>
      </p:sp>
    </p:spTree>
    <p:extLst>
      <p:ext uri="{BB962C8B-B14F-4D97-AF65-F5344CB8AC3E}">
        <p14:creationId xmlns:p14="http://schemas.microsoft.com/office/powerpoint/2010/main" val="3609788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ABDA93-A4B3-4C1F-9F16-B30D3A72CE8F}"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BFA05-5984-4473-8C9D-CA5DDEADE8C8}" type="slidenum">
              <a:rPr lang="en-US" smtClean="0"/>
              <a:t>‹#›</a:t>
            </a:fld>
            <a:endParaRPr lang="en-US"/>
          </a:p>
        </p:txBody>
      </p:sp>
    </p:spTree>
    <p:extLst>
      <p:ext uri="{BB962C8B-B14F-4D97-AF65-F5344CB8AC3E}">
        <p14:creationId xmlns:p14="http://schemas.microsoft.com/office/powerpoint/2010/main" val="1537261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FABDA93-A4B3-4C1F-9F16-B30D3A72CE8F}"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2BFA05-5984-4473-8C9D-CA5DDEADE8C8}" type="slidenum">
              <a:rPr lang="en-US" smtClean="0"/>
              <a:t>‹#›</a:t>
            </a:fld>
            <a:endParaRPr lang="en-US"/>
          </a:p>
        </p:txBody>
      </p:sp>
    </p:spTree>
    <p:extLst>
      <p:ext uri="{BB962C8B-B14F-4D97-AF65-F5344CB8AC3E}">
        <p14:creationId xmlns:p14="http://schemas.microsoft.com/office/powerpoint/2010/main" val="1667337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ABDA93-A4B3-4C1F-9F16-B30D3A72CE8F}" type="datetimeFigureOut">
              <a:rPr lang="en-US" smtClean="0"/>
              <a:t>11/4/2020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2BFA05-5984-4473-8C9D-CA5DDEADE8C8}" type="slidenum">
              <a:rPr lang="en-US" smtClean="0"/>
              <a:t>‹#›</a:t>
            </a:fld>
            <a:endParaRPr lang="en-US"/>
          </a:p>
        </p:txBody>
      </p:sp>
    </p:spTree>
    <p:extLst>
      <p:ext uri="{BB962C8B-B14F-4D97-AF65-F5344CB8AC3E}">
        <p14:creationId xmlns:p14="http://schemas.microsoft.com/office/powerpoint/2010/main" val="3380644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FABDA93-A4B3-4C1F-9F16-B30D3A72CE8F}" type="datetimeFigureOut">
              <a:rPr lang="en-US" smtClean="0"/>
              <a:t>11/4/2020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2BFA05-5984-4473-8C9D-CA5DDEADE8C8}" type="slidenum">
              <a:rPr lang="en-US" smtClean="0"/>
              <a:t>‹#›</a:t>
            </a:fld>
            <a:endParaRPr lang="en-US"/>
          </a:p>
        </p:txBody>
      </p:sp>
    </p:spTree>
    <p:extLst>
      <p:ext uri="{BB962C8B-B14F-4D97-AF65-F5344CB8AC3E}">
        <p14:creationId xmlns:p14="http://schemas.microsoft.com/office/powerpoint/2010/main" val="3614484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ABDA93-A4B3-4C1F-9F16-B30D3A72CE8F}" type="datetimeFigureOut">
              <a:rPr lang="en-US" smtClean="0"/>
              <a:t>11/4/2020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2BFA05-5984-4473-8C9D-CA5DDEADE8C8}" type="slidenum">
              <a:rPr lang="en-US" smtClean="0"/>
              <a:t>‹#›</a:t>
            </a:fld>
            <a:endParaRPr lang="en-US"/>
          </a:p>
        </p:txBody>
      </p:sp>
    </p:spTree>
    <p:extLst>
      <p:ext uri="{BB962C8B-B14F-4D97-AF65-F5344CB8AC3E}">
        <p14:creationId xmlns:p14="http://schemas.microsoft.com/office/powerpoint/2010/main" val="1258748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FABDA93-A4B3-4C1F-9F16-B30D3A72CE8F}"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2BFA05-5984-4473-8C9D-CA5DDEADE8C8}" type="slidenum">
              <a:rPr lang="en-US" smtClean="0"/>
              <a:t>‹#›</a:t>
            </a:fld>
            <a:endParaRPr lang="en-US"/>
          </a:p>
        </p:txBody>
      </p:sp>
    </p:spTree>
    <p:extLst>
      <p:ext uri="{BB962C8B-B14F-4D97-AF65-F5344CB8AC3E}">
        <p14:creationId xmlns:p14="http://schemas.microsoft.com/office/powerpoint/2010/main" val="1877123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ABDA93-A4B3-4C1F-9F16-B30D3A72CE8F}"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2BFA05-5984-4473-8C9D-CA5DDEADE8C8}" type="slidenum">
              <a:rPr lang="en-US" smtClean="0"/>
              <a:t>‹#›</a:t>
            </a:fld>
            <a:endParaRPr lang="en-US"/>
          </a:p>
        </p:txBody>
      </p:sp>
    </p:spTree>
    <p:extLst>
      <p:ext uri="{BB962C8B-B14F-4D97-AF65-F5344CB8AC3E}">
        <p14:creationId xmlns:p14="http://schemas.microsoft.com/office/powerpoint/2010/main" val="3072894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FABDA93-A4B3-4C1F-9F16-B30D3A72CE8F}" type="datetimeFigureOut">
              <a:rPr lang="en-US" smtClean="0"/>
              <a:t>11/4/2020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32BFA05-5984-4473-8C9D-CA5DDEADE8C8}" type="slidenum">
              <a:rPr lang="en-US" smtClean="0"/>
              <a:t>‹#›</a:t>
            </a:fld>
            <a:endParaRPr lang="en-US"/>
          </a:p>
        </p:txBody>
      </p:sp>
    </p:spTree>
    <p:extLst>
      <p:ext uri="{BB962C8B-B14F-4D97-AF65-F5344CB8AC3E}">
        <p14:creationId xmlns:p14="http://schemas.microsoft.com/office/powerpoint/2010/main" val="32993761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yerelce.wordpress.com/2010/09/26/zaferden-bu-pazarlik-benim-dogdugum-koylerde/" TargetMode="External"/><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hyperlink" Target="https://creativecommons.org/licenses/by-nc/3.0/"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plainbibleteaching.com/tag/disciple/" TargetMode="External"/><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hyperlink" Target="https://creativecommons.org/licenses/by-nc-sa/3.0/"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confessionsofaworrywart.com/2010/06/22/asking-god-for-things/woman_at_the_well1-333183636/" TargetMode="External"/><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hyperlink" Target="https://creativecommons.org/licenses/by-nc-nd/3.0/"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blog.prodigalpaul.com/2015/03/23/my-sermon-on-judgment-poverty-sheep-goats/" TargetMode="External"/><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hyperlink" Target="https://creativecommons.org/licenses/by-nc-nd/3.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BA4EF-E827-428D-8995-18D5F1D41270}"/>
              </a:ext>
            </a:extLst>
          </p:cNvPr>
          <p:cNvSpPr>
            <a:spLocks noGrp="1"/>
          </p:cNvSpPr>
          <p:nvPr>
            <p:ph type="ctrTitle"/>
          </p:nvPr>
        </p:nvSpPr>
        <p:spPr/>
        <p:txBody>
          <a:bodyPr/>
          <a:lstStyle/>
          <a:p>
            <a:pPr algn="ctr"/>
            <a:r>
              <a:rPr lang="en-US" dirty="0"/>
              <a:t>Our Lady of the       Holy Family</a:t>
            </a:r>
          </a:p>
        </p:txBody>
      </p:sp>
      <p:sp>
        <p:nvSpPr>
          <p:cNvPr id="3" name="Subtitle 2">
            <a:extLst>
              <a:ext uri="{FF2B5EF4-FFF2-40B4-BE49-F238E27FC236}">
                <a16:creationId xmlns:a16="http://schemas.microsoft.com/office/drawing/2014/main" id="{2754D908-FA7E-448A-ADE6-FF740AC39DA7}"/>
              </a:ext>
            </a:extLst>
          </p:cNvPr>
          <p:cNvSpPr>
            <a:spLocks noGrp="1"/>
          </p:cNvSpPr>
          <p:nvPr>
            <p:ph type="subTitle" idx="1"/>
          </p:nvPr>
        </p:nvSpPr>
        <p:spPr/>
        <p:txBody>
          <a:bodyPr>
            <a:normAutofit/>
          </a:bodyPr>
          <a:lstStyle/>
          <a:p>
            <a:pPr algn="ctr"/>
            <a:r>
              <a:rPr lang="en-US" sz="2800" dirty="0">
                <a:solidFill>
                  <a:schemeClr val="accent1"/>
                </a:solidFill>
              </a:rPr>
              <a:t>First Meeting of the Parish Pastoral Council</a:t>
            </a:r>
          </a:p>
          <a:p>
            <a:pPr algn="ctr"/>
            <a:r>
              <a:rPr lang="en-US" sz="2800" dirty="0">
                <a:solidFill>
                  <a:schemeClr val="accent1"/>
                </a:solidFill>
              </a:rPr>
              <a:t>Wednesday November 4, 2020</a:t>
            </a:r>
          </a:p>
        </p:txBody>
      </p:sp>
    </p:spTree>
    <p:extLst>
      <p:ext uri="{BB962C8B-B14F-4D97-AF65-F5344CB8AC3E}">
        <p14:creationId xmlns:p14="http://schemas.microsoft.com/office/powerpoint/2010/main" val="2502453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9290C-BE13-453B-96F0-E108716B1409}"/>
              </a:ext>
            </a:extLst>
          </p:cNvPr>
          <p:cNvSpPr>
            <a:spLocks noGrp="1"/>
          </p:cNvSpPr>
          <p:nvPr>
            <p:ph type="title"/>
          </p:nvPr>
        </p:nvSpPr>
        <p:spPr/>
        <p:txBody>
          <a:bodyPr>
            <a:normAutofit/>
          </a:bodyPr>
          <a:lstStyle/>
          <a:p>
            <a:pPr algn="ctr"/>
            <a:r>
              <a:rPr lang="en-US" sz="4400" dirty="0"/>
              <a:t>Catholic Works of Mercy</a:t>
            </a:r>
          </a:p>
        </p:txBody>
      </p:sp>
      <p:sp>
        <p:nvSpPr>
          <p:cNvPr id="3" name="Content Placeholder 2">
            <a:extLst>
              <a:ext uri="{FF2B5EF4-FFF2-40B4-BE49-F238E27FC236}">
                <a16:creationId xmlns:a16="http://schemas.microsoft.com/office/drawing/2014/main" id="{4D09A706-2174-4993-9709-8BB1FB6434C5}"/>
              </a:ext>
            </a:extLst>
          </p:cNvPr>
          <p:cNvSpPr>
            <a:spLocks noGrp="1"/>
          </p:cNvSpPr>
          <p:nvPr>
            <p:ph idx="1"/>
          </p:nvPr>
        </p:nvSpPr>
        <p:spPr>
          <a:xfrm>
            <a:off x="677334" y="1678675"/>
            <a:ext cx="8596668" cy="4362687"/>
          </a:xfrm>
        </p:spPr>
        <p:txBody>
          <a:bodyPr/>
          <a:lstStyle/>
          <a:p>
            <a:pPr marL="0" marR="0" algn="ctr">
              <a:lnSpc>
                <a:spcPct val="107000"/>
              </a:lnSpc>
              <a:spcBef>
                <a:spcPts val="0"/>
              </a:spcBef>
              <a:spcAft>
                <a:spcPts val="800"/>
              </a:spcAft>
            </a:pPr>
            <a:r>
              <a:rPr lang="en-US" sz="3600" dirty="0">
                <a:effectLst/>
                <a:latin typeface="Book Antiqua" panose="02040602050305030304" pitchFamily="18" charset="0"/>
                <a:ea typeface="Calibri" panose="020F0502020204030204" pitchFamily="34" charset="0"/>
                <a:cs typeface="Times New Roman" panose="02020603050405020304" pitchFamily="18" charset="0"/>
              </a:rPr>
              <a:t>Core Ministries and Responsibilities</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dirty="0">
                <a:effectLst/>
                <a:latin typeface="Book Antiqua" panose="02040602050305030304" pitchFamily="18" charset="0"/>
                <a:ea typeface="Calibri" panose="020F0502020204030204" pitchFamily="34" charset="0"/>
                <a:cs typeface="Times New Roman" panose="02020603050405020304" pitchFamily="18" charset="0"/>
              </a:rPr>
              <a:t>Food Pantry</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dirty="0">
                <a:effectLst/>
                <a:latin typeface="Book Antiqua" panose="02040602050305030304" pitchFamily="18" charset="0"/>
                <a:ea typeface="Calibri" panose="020F0502020204030204" pitchFamily="34" charset="0"/>
                <a:cs typeface="Times New Roman" panose="02020603050405020304" pitchFamily="18" charset="0"/>
              </a:rPr>
              <a:t>Ministry of Companionship and Consolation</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dirty="0">
                <a:effectLst/>
                <a:latin typeface="Book Antiqua" panose="02040602050305030304" pitchFamily="18" charset="0"/>
                <a:ea typeface="Calibri" panose="020F0502020204030204" pitchFamily="34" charset="0"/>
                <a:cs typeface="Times New Roman" panose="02020603050405020304" pitchFamily="18" charset="0"/>
              </a:rPr>
              <a:t>Communion Visits to the Sick and Homebound</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5609961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ECD65-F5C6-4BAF-9D7F-C9D79E67D525}"/>
              </a:ext>
            </a:extLst>
          </p:cNvPr>
          <p:cNvSpPr>
            <a:spLocks noGrp="1"/>
          </p:cNvSpPr>
          <p:nvPr>
            <p:ph type="title"/>
          </p:nvPr>
        </p:nvSpPr>
        <p:spPr/>
        <p:txBody>
          <a:bodyPr>
            <a:normAutofit/>
          </a:bodyPr>
          <a:lstStyle/>
          <a:p>
            <a:pPr algn="ctr"/>
            <a:r>
              <a:rPr lang="en-US" sz="4000" dirty="0"/>
              <a:t>Vibrant Celebration of Sunday Mass</a:t>
            </a:r>
          </a:p>
        </p:txBody>
      </p:sp>
      <p:sp>
        <p:nvSpPr>
          <p:cNvPr id="3" name="Content Placeholder 2">
            <a:extLst>
              <a:ext uri="{FF2B5EF4-FFF2-40B4-BE49-F238E27FC236}">
                <a16:creationId xmlns:a16="http://schemas.microsoft.com/office/drawing/2014/main" id="{5AECC477-203E-433C-8061-620DCE3944D8}"/>
              </a:ext>
            </a:extLst>
          </p:cNvPr>
          <p:cNvSpPr>
            <a:spLocks noGrp="1"/>
          </p:cNvSpPr>
          <p:nvPr>
            <p:ph idx="1"/>
          </p:nvPr>
        </p:nvSpPr>
        <p:spPr>
          <a:xfrm>
            <a:off x="677334" y="1930401"/>
            <a:ext cx="8596668" cy="4110962"/>
          </a:xfrm>
        </p:spPr>
        <p:txBody>
          <a:bodyPr>
            <a:normAutofit/>
          </a:bodyPr>
          <a:lstStyle/>
          <a:p>
            <a:r>
              <a:rPr lang="en-US" sz="2400" dirty="0"/>
              <a:t>The Eucharist is the source and summit of the Christian life... For in the blessed Eucharist is contained the whole spiritual good of the Church, namely Christ Himself... By the Eucharistic celebration we already unite ourselves with the heavenly liturgy and anticipate eternal life... In brief, the Eucharist is the sum and summary of our faith. (CCC 1324-1327)</a:t>
            </a:r>
          </a:p>
        </p:txBody>
      </p:sp>
    </p:spTree>
    <p:extLst>
      <p:ext uri="{BB962C8B-B14F-4D97-AF65-F5344CB8AC3E}">
        <p14:creationId xmlns:p14="http://schemas.microsoft.com/office/powerpoint/2010/main" val="824196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20494-338D-49AA-BC0B-3A20EBC410BC}"/>
              </a:ext>
            </a:extLst>
          </p:cNvPr>
          <p:cNvSpPr>
            <a:spLocks noGrp="1"/>
          </p:cNvSpPr>
          <p:nvPr>
            <p:ph type="title"/>
          </p:nvPr>
        </p:nvSpPr>
        <p:spPr/>
        <p:txBody>
          <a:bodyPr>
            <a:normAutofit/>
          </a:bodyPr>
          <a:lstStyle/>
          <a:p>
            <a:pPr algn="ctr"/>
            <a:r>
              <a:rPr lang="en-US" sz="4000" dirty="0"/>
              <a:t>Vibrant Celebration of Sunday Mass</a:t>
            </a:r>
          </a:p>
        </p:txBody>
      </p:sp>
      <p:sp>
        <p:nvSpPr>
          <p:cNvPr id="3" name="Content Placeholder 2">
            <a:extLst>
              <a:ext uri="{FF2B5EF4-FFF2-40B4-BE49-F238E27FC236}">
                <a16:creationId xmlns:a16="http://schemas.microsoft.com/office/drawing/2014/main" id="{91A8F8E6-11F9-4B8C-AE14-5727AA06F4D7}"/>
              </a:ext>
            </a:extLst>
          </p:cNvPr>
          <p:cNvSpPr>
            <a:spLocks noGrp="1"/>
          </p:cNvSpPr>
          <p:nvPr>
            <p:ph idx="1"/>
          </p:nvPr>
        </p:nvSpPr>
        <p:spPr>
          <a:xfrm>
            <a:off x="677334" y="1641765"/>
            <a:ext cx="8596668" cy="4800600"/>
          </a:xfrm>
        </p:spPr>
        <p:txBody>
          <a:bodyPr>
            <a:normAutofit/>
          </a:bodyPr>
          <a:lstStyle/>
          <a:p>
            <a:pPr marL="0" marR="0" algn="ctr">
              <a:lnSpc>
                <a:spcPct val="107000"/>
              </a:lnSpc>
              <a:spcBef>
                <a:spcPts val="0"/>
              </a:spcBef>
              <a:spcAft>
                <a:spcPts val="800"/>
              </a:spcAft>
            </a:pPr>
            <a:r>
              <a:rPr lang="en-US" sz="2800" dirty="0">
                <a:effectLst/>
                <a:latin typeface="Book Antiqua" panose="02040602050305030304" pitchFamily="18" charset="0"/>
                <a:ea typeface="Calibri" panose="020F0502020204030204" pitchFamily="34" charset="0"/>
                <a:cs typeface="Times New Roman" panose="02020603050405020304" pitchFamily="18" charset="0"/>
              </a:rPr>
              <a:t>Scriptural Benchmarks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Book Antiqua" panose="02040602050305030304" pitchFamily="18" charset="0"/>
                <a:ea typeface="Calibri" panose="020F0502020204030204" pitchFamily="34" charset="0"/>
                <a:cs typeface="Times New Roman" panose="02020603050405020304" pitchFamily="18" charset="0"/>
              </a:rPr>
              <a:t>The Bread of Life Discourse:		John 6:22-59</a:t>
            </a:r>
          </a:p>
          <a:p>
            <a:pPr marL="0" marR="0">
              <a:lnSpc>
                <a:spcPct val="107000"/>
              </a:lnSpc>
              <a:spcBef>
                <a:spcPts val="0"/>
              </a:spcBef>
              <a:spcAft>
                <a:spcPts val="0"/>
              </a:spcAft>
            </a:pPr>
            <a:r>
              <a:rPr lang="en-US" sz="2800" dirty="0">
                <a:latin typeface="Book Antiqua" panose="02040602050305030304" pitchFamily="18" charset="0"/>
                <a:ea typeface="Calibri" panose="020F0502020204030204" pitchFamily="34" charset="0"/>
                <a:cs typeface="Times New Roman" panose="02020603050405020304" pitchFamily="18" charset="0"/>
              </a:rPr>
              <a:t>The Last Supper: </a:t>
            </a:r>
            <a:r>
              <a:rPr lang="de-DE" sz="2800" dirty="0">
                <a:latin typeface="Book Antiqua" panose="02040602050305030304" pitchFamily="18" charset="0"/>
                <a:ea typeface="Calibri" panose="020F0502020204030204" pitchFamily="34" charset="0"/>
                <a:cs typeface="Times New Roman" panose="02020603050405020304" pitchFamily="18" charset="0"/>
              </a:rPr>
              <a:t>Matthew 26:20; Mark 14:17; Luke 22:14-18</a:t>
            </a:r>
            <a:r>
              <a:rPr lang="en-US" sz="2800" dirty="0">
                <a:latin typeface="Book Antiqua" panose="02040602050305030304" pitchFamily="18"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2800" dirty="0">
                <a:effectLst/>
                <a:latin typeface="Book Antiqua" panose="02040602050305030304" pitchFamily="18" charset="0"/>
                <a:ea typeface="Calibri" panose="020F0502020204030204" pitchFamily="34" charset="0"/>
                <a:cs typeface="Times New Roman" panose="02020603050405020304" pitchFamily="18" charset="0"/>
              </a:rPr>
              <a:t>Celebrate: Exodus 12:14</a:t>
            </a:r>
            <a:endParaRPr lang="en-US" sz="2800" dirty="0"/>
          </a:p>
        </p:txBody>
      </p:sp>
      <p:pic>
        <p:nvPicPr>
          <p:cNvPr id="5" name="Picture 4" descr="A group of people standing in front of a building&#10;&#10;Description automatically generated">
            <a:extLst>
              <a:ext uri="{FF2B5EF4-FFF2-40B4-BE49-F238E27FC236}">
                <a16:creationId xmlns:a16="http://schemas.microsoft.com/office/drawing/2014/main" id="{6DA32521-F440-46E9-B3C7-137205D4BC33}"/>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134318" y="3725949"/>
            <a:ext cx="5655996" cy="2716416"/>
          </a:xfrm>
          <a:prstGeom prst="rect">
            <a:avLst/>
          </a:prstGeom>
        </p:spPr>
      </p:pic>
      <p:sp>
        <p:nvSpPr>
          <p:cNvPr id="6" name="TextBox 5">
            <a:extLst>
              <a:ext uri="{FF2B5EF4-FFF2-40B4-BE49-F238E27FC236}">
                <a16:creationId xmlns:a16="http://schemas.microsoft.com/office/drawing/2014/main" id="{B208237B-2AFA-495F-9EC5-BE016974386A}"/>
              </a:ext>
            </a:extLst>
          </p:cNvPr>
          <p:cNvSpPr txBox="1"/>
          <p:nvPr/>
        </p:nvSpPr>
        <p:spPr>
          <a:xfrm>
            <a:off x="2526030" y="6858000"/>
            <a:ext cx="4167378" cy="230832"/>
          </a:xfrm>
          <a:prstGeom prst="rect">
            <a:avLst/>
          </a:prstGeom>
          <a:noFill/>
        </p:spPr>
        <p:txBody>
          <a:bodyPr wrap="square" rtlCol="0">
            <a:spAutoFit/>
          </a:bodyPr>
          <a:lstStyle/>
          <a:p>
            <a:r>
              <a:rPr lang="en-US" sz="900">
                <a:hlinkClick r:id="rId3" tooltip="https://yerelce.wordpress.com/2010/09/26/zaferden-bu-pazarlik-benim-dogdugum-koylerde/"/>
              </a:rPr>
              <a:t>This Photo</a:t>
            </a:r>
            <a:r>
              <a:rPr lang="en-US" sz="900"/>
              <a:t> by Unknown Author is licensed under </a:t>
            </a:r>
            <a:r>
              <a:rPr lang="en-US" sz="900">
                <a:hlinkClick r:id="rId4" tooltip="https://creativecommons.org/licenses/by-nc/3.0/"/>
              </a:rPr>
              <a:t>CC BY-NC</a:t>
            </a:r>
            <a:endParaRPr lang="en-US" sz="900"/>
          </a:p>
        </p:txBody>
      </p:sp>
    </p:spTree>
    <p:extLst>
      <p:ext uri="{BB962C8B-B14F-4D97-AF65-F5344CB8AC3E}">
        <p14:creationId xmlns:p14="http://schemas.microsoft.com/office/powerpoint/2010/main" val="31434259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19DF3-0D51-419B-87FE-2BED9A5875E2}"/>
              </a:ext>
            </a:extLst>
          </p:cNvPr>
          <p:cNvSpPr>
            <a:spLocks noGrp="1"/>
          </p:cNvSpPr>
          <p:nvPr>
            <p:ph type="title"/>
          </p:nvPr>
        </p:nvSpPr>
        <p:spPr>
          <a:xfrm>
            <a:off x="955629" y="503582"/>
            <a:ext cx="8596668" cy="1320800"/>
          </a:xfrm>
        </p:spPr>
        <p:txBody>
          <a:bodyPr>
            <a:normAutofit/>
          </a:bodyPr>
          <a:lstStyle/>
          <a:p>
            <a:pPr algn="ctr"/>
            <a:r>
              <a:rPr lang="en-US" sz="4000" dirty="0"/>
              <a:t>Vibrant Celebration of Sunday Mass</a:t>
            </a:r>
          </a:p>
        </p:txBody>
      </p:sp>
      <p:sp>
        <p:nvSpPr>
          <p:cNvPr id="3" name="Content Placeholder 2">
            <a:extLst>
              <a:ext uri="{FF2B5EF4-FFF2-40B4-BE49-F238E27FC236}">
                <a16:creationId xmlns:a16="http://schemas.microsoft.com/office/drawing/2014/main" id="{91ED40FF-EE04-419F-B71B-1D89361C788C}"/>
              </a:ext>
            </a:extLst>
          </p:cNvPr>
          <p:cNvSpPr>
            <a:spLocks noGrp="1"/>
          </p:cNvSpPr>
          <p:nvPr>
            <p:ph idx="1"/>
          </p:nvPr>
        </p:nvSpPr>
        <p:spPr>
          <a:xfrm>
            <a:off x="677334" y="1603513"/>
            <a:ext cx="8596668" cy="4437849"/>
          </a:xfrm>
        </p:spPr>
        <p:txBody>
          <a:bodyPr/>
          <a:lstStyle/>
          <a:p>
            <a:pPr marL="0" marR="0" algn="ctr">
              <a:lnSpc>
                <a:spcPct val="107000"/>
              </a:lnSpc>
              <a:spcBef>
                <a:spcPts val="0"/>
              </a:spcBef>
              <a:spcAft>
                <a:spcPts val="800"/>
              </a:spcAft>
            </a:pPr>
            <a:r>
              <a:rPr lang="en-US" sz="3600" dirty="0">
                <a:effectLst/>
                <a:latin typeface="Book Antiqua" panose="02040602050305030304" pitchFamily="18" charset="0"/>
                <a:ea typeface="Calibri" panose="020F0502020204030204" pitchFamily="34" charset="0"/>
                <a:cs typeface="Times New Roman" panose="02020603050405020304" pitchFamily="18" charset="0"/>
              </a:rPr>
              <a:t>Core Ministries and Responsibilities</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dirty="0">
                <a:effectLst/>
                <a:latin typeface="Book Antiqua" panose="02040602050305030304" pitchFamily="18" charset="0"/>
                <a:ea typeface="Calibri" panose="020F0502020204030204" pitchFamily="34" charset="0"/>
                <a:cs typeface="Times New Roman" panose="02020603050405020304" pitchFamily="18" charset="0"/>
              </a:rPr>
              <a:t>Reconstitute Liturgy Committee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dirty="0">
                <a:effectLst/>
                <a:latin typeface="Book Antiqua" panose="02040602050305030304" pitchFamily="18" charset="0"/>
                <a:ea typeface="Calibri" panose="020F0502020204030204" pitchFamily="34" charset="0"/>
                <a:cs typeface="Times New Roman" panose="02020603050405020304" pitchFamily="18" charset="0"/>
              </a:rPr>
              <a:t>Scheduling Liturgical Year</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dirty="0">
                <a:effectLst/>
                <a:latin typeface="Book Antiqua" panose="02040602050305030304" pitchFamily="18" charset="0"/>
                <a:ea typeface="Calibri" panose="020F0502020204030204" pitchFamily="34" charset="0"/>
                <a:cs typeface="Times New Roman" panose="02020603050405020304" pitchFamily="18" charset="0"/>
              </a:rPr>
              <a:t>Livestream of Sunday Mass</a:t>
            </a:r>
          </a:p>
          <a:p>
            <a:pPr marL="0" indent="0">
              <a:buNone/>
            </a:pPr>
            <a:endParaRPr lang="en-US" dirty="0"/>
          </a:p>
        </p:txBody>
      </p:sp>
    </p:spTree>
    <p:extLst>
      <p:ext uri="{BB962C8B-B14F-4D97-AF65-F5344CB8AC3E}">
        <p14:creationId xmlns:p14="http://schemas.microsoft.com/office/powerpoint/2010/main" val="11051215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A6C28-D3A9-4F7C-8BCF-5834DAB423DD}"/>
              </a:ext>
            </a:extLst>
          </p:cNvPr>
          <p:cNvSpPr>
            <a:spLocks noGrp="1"/>
          </p:cNvSpPr>
          <p:nvPr>
            <p:ph type="title"/>
          </p:nvPr>
        </p:nvSpPr>
        <p:spPr/>
        <p:txBody>
          <a:bodyPr>
            <a:normAutofit/>
          </a:bodyPr>
          <a:lstStyle/>
          <a:p>
            <a:pPr algn="ctr"/>
            <a:r>
              <a:rPr lang="en-US" sz="4000" dirty="0"/>
              <a:t>Lifelong Catholic </a:t>
            </a:r>
            <a:br>
              <a:rPr lang="en-US" sz="4000" dirty="0"/>
            </a:br>
            <a:r>
              <a:rPr lang="en-US" sz="4000" dirty="0"/>
              <a:t>Formation and Education</a:t>
            </a:r>
          </a:p>
        </p:txBody>
      </p:sp>
      <p:sp>
        <p:nvSpPr>
          <p:cNvPr id="3" name="Content Placeholder 2">
            <a:extLst>
              <a:ext uri="{FF2B5EF4-FFF2-40B4-BE49-F238E27FC236}">
                <a16:creationId xmlns:a16="http://schemas.microsoft.com/office/drawing/2014/main" id="{CBB67955-9EA6-4D94-A4D2-2636AC0AB6E8}"/>
              </a:ext>
            </a:extLst>
          </p:cNvPr>
          <p:cNvSpPr>
            <a:spLocks noGrp="1"/>
          </p:cNvSpPr>
          <p:nvPr>
            <p:ph idx="1"/>
          </p:nvPr>
        </p:nvSpPr>
        <p:spPr>
          <a:xfrm>
            <a:off x="677334" y="1930401"/>
            <a:ext cx="8596668" cy="4110962"/>
          </a:xfrm>
        </p:spPr>
        <p:txBody>
          <a:bodyPr/>
          <a:lstStyle/>
          <a:p>
            <a:r>
              <a:rPr lang="en-US" sz="2000" dirty="0"/>
              <a:t>"Do not presuppose the faith but propose it...Faith is not maintained automatically. It is not "finished business" that we can simply take for granted. The life of faith has to be constantly renewed. And since faith is an act that comprehends all the dimensions of our existence, it also requires constantly renewed reflection and witness." Pope Benedict XVI in "Gospel, Catechesis, Catechism"</a:t>
            </a:r>
          </a:p>
          <a:p>
            <a:endParaRPr lang="en-US" dirty="0"/>
          </a:p>
          <a:p>
            <a:r>
              <a:rPr lang="en-US" sz="2000" dirty="0"/>
              <a:t>“Catholicism does not call us to abandon the world, but to help shape it. This does not mean leaving worldly tasks and responsibilities but transforming them.”  (USCCB 1998 Pastoral Letter Everyday Christianity: To Hunger and Thirst for Justice)</a:t>
            </a:r>
          </a:p>
          <a:p>
            <a:endParaRPr lang="en-US" dirty="0"/>
          </a:p>
        </p:txBody>
      </p:sp>
    </p:spTree>
    <p:extLst>
      <p:ext uri="{BB962C8B-B14F-4D97-AF65-F5344CB8AC3E}">
        <p14:creationId xmlns:p14="http://schemas.microsoft.com/office/powerpoint/2010/main" val="2116601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AB970-B7CB-4B46-A2DC-062EA86CD2D8}"/>
              </a:ext>
            </a:extLst>
          </p:cNvPr>
          <p:cNvSpPr>
            <a:spLocks noGrp="1"/>
          </p:cNvSpPr>
          <p:nvPr>
            <p:ph type="title"/>
          </p:nvPr>
        </p:nvSpPr>
        <p:spPr/>
        <p:txBody>
          <a:bodyPr>
            <a:normAutofit/>
          </a:bodyPr>
          <a:lstStyle/>
          <a:p>
            <a:pPr algn="ctr"/>
            <a:r>
              <a:rPr lang="en-US" sz="4000" dirty="0"/>
              <a:t>Lifelong Catholic </a:t>
            </a:r>
            <a:br>
              <a:rPr lang="en-US" sz="4000" dirty="0"/>
            </a:br>
            <a:r>
              <a:rPr lang="en-US" sz="4000" dirty="0"/>
              <a:t>Formation and Education</a:t>
            </a:r>
          </a:p>
        </p:txBody>
      </p:sp>
      <p:sp>
        <p:nvSpPr>
          <p:cNvPr id="3" name="Content Placeholder 2">
            <a:extLst>
              <a:ext uri="{FF2B5EF4-FFF2-40B4-BE49-F238E27FC236}">
                <a16:creationId xmlns:a16="http://schemas.microsoft.com/office/drawing/2014/main" id="{5D60DBFB-86F1-4A3A-9AB7-3A835B7FA424}"/>
              </a:ext>
            </a:extLst>
          </p:cNvPr>
          <p:cNvSpPr>
            <a:spLocks noGrp="1"/>
          </p:cNvSpPr>
          <p:nvPr>
            <p:ph idx="1"/>
          </p:nvPr>
        </p:nvSpPr>
        <p:spPr/>
        <p:txBody>
          <a:bodyPr/>
          <a:lstStyle/>
          <a:p>
            <a:pPr marL="0" marR="0" algn="ctr">
              <a:lnSpc>
                <a:spcPct val="107000"/>
              </a:lnSpc>
              <a:spcBef>
                <a:spcPts val="0"/>
              </a:spcBef>
              <a:spcAft>
                <a:spcPts val="800"/>
              </a:spcAft>
            </a:pPr>
            <a:r>
              <a:rPr lang="en-US" sz="3200" dirty="0">
                <a:effectLst/>
                <a:latin typeface="Book Antiqua" panose="02040602050305030304" pitchFamily="18" charset="0"/>
                <a:ea typeface="Calibri" panose="020F0502020204030204" pitchFamily="34" charset="0"/>
                <a:cs typeface="Times New Roman" panose="02020603050405020304" pitchFamily="18" charset="0"/>
              </a:rPr>
              <a:t>Scriptural Benchmarks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dirty="0">
                <a:effectLst/>
                <a:latin typeface="Book Antiqua" panose="02040602050305030304" pitchFamily="18" charset="0"/>
                <a:ea typeface="Calibri" panose="020F0502020204030204" pitchFamily="34" charset="0"/>
                <a:cs typeface="Times New Roman" panose="02020603050405020304" pitchFamily="18" charset="0"/>
              </a:rPr>
              <a:t>Scripture and Tradition:1 Corinthians 11:2,  2 Timothy 2:1-2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dirty="0">
                <a:effectLst/>
                <a:latin typeface="Book Antiqua" panose="02040602050305030304" pitchFamily="18" charset="0"/>
                <a:ea typeface="Calibri" panose="020F0502020204030204" pitchFamily="34" charset="0"/>
                <a:cs typeface="Times New Roman" panose="02020603050405020304" pitchFamily="18" charset="0"/>
              </a:rPr>
              <a:t>Faith and Works:		     James 2:17, Romans 2:13</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5" name="Picture 4" descr="A group of people on a mountain&#10;&#10;Description automatically generated">
            <a:extLst>
              <a:ext uri="{FF2B5EF4-FFF2-40B4-BE49-F238E27FC236}">
                <a16:creationId xmlns:a16="http://schemas.microsoft.com/office/drawing/2014/main" id="{BF589E44-8133-4F96-815D-CBCA3D615CBE}"/>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615785" y="3659469"/>
            <a:ext cx="4942454" cy="2381250"/>
          </a:xfrm>
          <a:prstGeom prst="rect">
            <a:avLst/>
          </a:prstGeom>
        </p:spPr>
      </p:pic>
      <p:sp>
        <p:nvSpPr>
          <p:cNvPr id="6" name="TextBox 5">
            <a:extLst>
              <a:ext uri="{FF2B5EF4-FFF2-40B4-BE49-F238E27FC236}">
                <a16:creationId xmlns:a16="http://schemas.microsoft.com/office/drawing/2014/main" id="{BE2BAF3C-82AA-4B32-9823-3D21BB2276CB}"/>
              </a:ext>
            </a:extLst>
          </p:cNvPr>
          <p:cNvSpPr txBox="1"/>
          <p:nvPr/>
        </p:nvSpPr>
        <p:spPr>
          <a:xfrm>
            <a:off x="2765686" y="6040719"/>
            <a:ext cx="4039848" cy="230832"/>
          </a:xfrm>
          <a:prstGeom prst="rect">
            <a:avLst/>
          </a:prstGeom>
          <a:noFill/>
        </p:spPr>
        <p:txBody>
          <a:bodyPr wrap="square" rtlCol="0">
            <a:spAutoFit/>
          </a:bodyPr>
          <a:lstStyle/>
          <a:p>
            <a:r>
              <a:rPr lang="en-US" sz="900">
                <a:hlinkClick r:id="rId3" tooltip="http://www.plainbibleteaching.com/tag/disciple/"/>
              </a:rPr>
              <a:t>This Photo</a:t>
            </a:r>
            <a:r>
              <a:rPr lang="en-US" sz="900"/>
              <a:t> by Unknown Author is licensed under </a:t>
            </a:r>
            <a:r>
              <a:rPr lang="en-US" sz="900">
                <a:hlinkClick r:id="rId4" tooltip="https://creativecommons.org/licenses/by-nc-sa/3.0/"/>
              </a:rPr>
              <a:t>CC BY-SA-NC</a:t>
            </a:r>
            <a:endParaRPr lang="en-US" sz="900"/>
          </a:p>
        </p:txBody>
      </p:sp>
    </p:spTree>
    <p:extLst>
      <p:ext uri="{BB962C8B-B14F-4D97-AF65-F5344CB8AC3E}">
        <p14:creationId xmlns:p14="http://schemas.microsoft.com/office/powerpoint/2010/main" val="10506411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1C013-08E1-4DF6-853B-1686AD2F5F9D}"/>
              </a:ext>
            </a:extLst>
          </p:cNvPr>
          <p:cNvSpPr>
            <a:spLocks noGrp="1"/>
          </p:cNvSpPr>
          <p:nvPr>
            <p:ph type="title"/>
          </p:nvPr>
        </p:nvSpPr>
        <p:spPr/>
        <p:txBody>
          <a:bodyPr>
            <a:normAutofit/>
          </a:bodyPr>
          <a:lstStyle/>
          <a:p>
            <a:pPr algn="ctr"/>
            <a:r>
              <a:rPr lang="en-US" sz="4000" dirty="0"/>
              <a:t>Lifelong Catholic </a:t>
            </a:r>
            <a:br>
              <a:rPr lang="en-US" sz="4000" dirty="0"/>
            </a:br>
            <a:r>
              <a:rPr lang="en-US" sz="4000" dirty="0"/>
              <a:t>Formation and Education</a:t>
            </a:r>
          </a:p>
        </p:txBody>
      </p:sp>
      <p:sp>
        <p:nvSpPr>
          <p:cNvPr id="3" name="Content Placeholder 2">
            <a:extLst>
              <a:ext uri="{FF2B5EF4-FFF2-40B4-BE49-F238E27FC236}">
                <a16:creationId xmlns:a16="http://schemas.microsoft.com/office/drawing/2014/main" id="{089D2BBB-65E6-45C7-BC10-6965B143BEE6}"/>
              </a:ext>
            </a:extLst>
          </p:cNvPr>
          <p:cNvSpPr>
            <a:spLocks noGrp="1"/>
          </p:cNvSpPr>
          <p:nvPr>
            <p:ph idx="1"/>
          </p:nvPr>
        </p:nvSpPr>
        <p:spPr/>
        <p:txBody>
          <a:bodyPr/>
          <a:lstStyle/>
          <a:p>
            <a:pPr marL="0" marR="0" algn="ctr">
              <a:lnSpc>
                <a:spcPct val="107000"/>
              </a:lnSpc>
              <a:spcBef>
                <a:spcPts val="0"/>
              </a:spcBef>
              <a:spcAft>
                <a:spcPts val="0"/>
              </a:spcAft>
            </a:pPr>
            <a:r>
              <a:rPr lang="en-US" sz="3600" dirty="0">
                <a:effectLst/>
                <a:latin typeface="Book Antiqua" panose="02040602050305030304" pitchFamily="18" charset="0"/>
                <a:ea typeface="Calibri" panose="020F0502020204030204" pitchFamily="34" charset="0"/>
                <a:cs typeface="Times New Roman" panose="02020603050405020304" pitchFamily="18" charset="0"/>
              </a:rPr>
              <a:t>Core Ministries and Responsibilities</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Book Antiqua" panose="02040602050305030304" pitchFamily="18" charset="0"/>
                <a:ea typeface="Calibri" panose="020F0502020204030204" pitchFamily="34" charset="0"/>
                <a:cs typeface="Times New Roman" panose="02020603050405020304" pitchFamily="18" charset="0"/>
              </a:rPr>
              <a:t>Sacramental Preparation for Children, Teens, and Adults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Book Antiqua" panose="02040602050305030304" pitchFamily="18" charset="0"/>
                <a:ea typeface="Calibri" panose="020F0502020204030204" pitchFamily="34" charset="0"/>
                <a:cs typeface="Times New Roman" panose="02020603050405020304" pitchFamily="18" charset="0"/>
              </a:rPr>
              <a:t>Bible Study and Engaged Catholic Formation for Parish</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Book Antiqua" panose="02040602050305030304" pitchFamily="18" charset="0"/>
                <a:ea typeface="Calibri" panose="020F0502020204030204" pitchFamily="34" charset="0"/>
                <a:cs typeface="Times New Roman" panose="02020603050405020304" pitchFamily="18" charset="0"/>
              </a:rPr>
              <a:t>Alpha, Divine Renovation, Word on Fire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5514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2B87C-976D-44D0-8D61-D74CE50A3066}"/>
              </a:ext>
            </a:extLst>
          </p:cNvPr>
          <p:cNvSpPr>
            <a:spLocks noGrp="1"/>
          </p:cNvSpPr>
          <p:nvPr>
            <p:ph type="title"/>
          </p:nvPr>
        </p:nvSpPr>
        <p:spPr/>
        <p:txBody>
          <a:bodyPr/>
          <a:lstStyle/>
          <a:p>
            <a:pPr algn="ctr"/>
            <a:r>
              <a:rPr lang="en-US" dirty="0"/>
              <a:t>The Two Questions</a:t>
            </a:r>
          </a:p>
        </p:txBody>
      </p:sp>
      <p:sp>
        <p:nvSpPr>
          <p:cNvPr id="3" name="Content Placeholder 2">
            <a:extLst>
              <a:ext uri="{FF2B5EF4-FFF2-40B4-BE49-F238E27FC236}">
                <a16:creationId xmlns:a16="http://schemas.microsoft.com/office/drawing/2014/main" id="{831AB1E6-8E24-4016-91AB-88A1499D6F1C}"/>
              </a:ext>
            </a:extLst>
          </p:cNvPr>
          <p:cNvSpPr>
            <a:spLocks noGrp="1"/>
          </p:cNvSpPr>
          <p:nvPr>
            <p:ph idx="1"/>
          </p:nvPr>
        </p:nvSpPr>
        <p:spPr/>
        <p:txBody>
          <a:bodyPr>
            <a:normAutofit fontScale="92500" lnSpcReduction="20000"/>
          </a:bodyPr>
          <a:lstStyle/>
          <a:p>
            <a:r>
              <a:rPr lang="en-US" sz="4000" dirty="0"/>
              <a:t>1.How does my ministry make me a more vital and vibrant disciple of Jesus?  </a:t>
            </a:r>
          </a:p>
          <a:p>
            <a:endParaRPr lang="en-US" dirty="0"/>
          </a:p>
          <a:p>
            <a:endParaRPr lang="en-US" dirty="0"/>
          </a:p>
          <a:p>
            <a:r>
              <a:rPr lang="en-US" sz="4000" dirty="0"/>
              <a:t>2. How is my ministry giving witness to the Kingdom of God in our parish community?</a:t>
            </a:r>
          </a:p>
        </p:txBody>
      </p:sp>
    </p:spTree>
    <p:extLst>
      <p:ext uri="{BB962C8B-B14F-4D97-AF65-F5344CB8AC3E}">
        <p14:creationId xmlns:p14="http://schemas.microsoft.com/office/powerpoint/2010/main" val="2014956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05F6A-F151-4152-A462-0E76277BCBF0}"/>
              </a:ext>
            </a:extLst>
          </p:cNvPr>
          <p:cNvSpPr>
            <a:spLocks noGrp="1"/>
          </p:cNvSpPr>
          <p:nvPr>
            <p:ph type="title"/>
          </p:nvPr>
        </p:nvSpPr>
        <p:spPr/>
        <p:txBody>
          <a:bodyPr/>
          <a:lstStyle/>
          <a:p>
            <a:pPr algn="ctr"/>
            <a:r>
              <a:rPr lang="en-US" dirty="0"/>
              <a:t>The Four Pillars of the </a:t>
            </a:r>
            <a:br>
              <a:rPr lang="en-US" dirty="0"/>
            </a:br>
            <a:r>
              <a:rPr lang="en-US" dirty="0"/>
              <a:t>Parish Pastoral Council</a:t>
            </a:r>
          </a:p>
        </p:txBody>
      </p:sp>
      <p:sp>
        <p:nvSpPr>
          <p:cNvPr id="3" name="Content Placeholder 2">
            <a:extLst>
              <a:ext uri="{FF2B5EF4-FFF2-40B4-BE49-F238E27FC236}">
                <a16:creationId xmlns:a16="http://schemas.microsoft.com/office/drawing/2014/main" id="{4D6E9B9F-11A2-47F9-8467-526B8DAE9474}"/>
              </a:ext>
            </a:extLst>
          </p:cNvPr>
          <p:cNvSpPr>
            <a:spLocks noGrp="1"/>
          </p:cNvSpPr>
          <p:nvPr>
            <p:ph idx="1"/>
          </p:nvPr>
        </p:nvSpPr>
        <p:spPr/>
        <p:txBody>
          <a:bodyPr>
            <a:normAutofit/>
          </a:bodyPr>
          <a:lstStyle/>
          <a:p>
            <a:r>
              <a:rPr lang="en-US" sz="3200" dirty="0"/>
              <a:t>1. Hospitality (On Steroids)</a:t>
            </a:r>
          </a:p>
          <a:p>
            <a:r>
              <a:rPr lang="en-US" sz="3200" dirty="0"/>
              <a:t>2. Catholic Works of Mercy</a:t>
            </a:r>
          </a:p>
          <a:p>
            <a:r>
              <a:rPr lang="en-US" sz="3200" dirty="0"/>
              <a:t>3. Vibrant Celebration of Sunday Mass</a:t>
            </a:r>
          </a:p>
          <a:p>
            <a:r>
              <a:rPr lang="en-US" sz="3200" dirty="0"/>
              <a:t>4. Lifelong Catholic Formation and Education</a:t>
            </a:r>
          </a:p>
        </p:txBody>
      </p:sp>
    </p:spTree>
    <p:extLst>
      <p:ext uri="{BB962C8B-B14F-4D97-AF65-F5344CB8AC3E}">
        <p14:creationId xmlns:p14="http://schemas.microsoft.com/office/powerpoint/2010/main" val="399330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8C54D-96EB-485D-811B-DEBC3D81508E}"/>
              </a:ext>
            </a:extLst>
          </p:cNvPr>
          <p:cNvSpPr>
            <a:spLocks noGrp="1"/>
          </p:cNvSpPr>
          <p:nvPr>
            <p:ph type="title"/>
          </p:nvPr>
        </p:nvSpPr>
        <p:spPr/>
        <p:txBody>
          <a:bodyPr/>
          <a:lstStyle/>
          <a:p>
            <a:pPr algn="ctr"/>
            <a:r>
              <a:rPr lang="en-US" dirty="0"/>
              <a:t>Staff </a:t>
            </a:r>
            <a:r>
              <a:rPr lang="en-US" dirty="0" err="1"/>
              <a:t>Liasons</a:t>
            </a:r>
            <a:endParaRPr lang="en-US" dirty="0"/>
          </a:p>
        </p:txBody>
      </p:sp>
      <p:sp>
        <p:nvSpPr>
          <p:cNvPr id="3" name="Content Placeholder 2">
            <a:extLst>
              <a:ext uri="{FF2B5EF4-FFF2-40B4-BE49-F238E27FC236}">
                <a16:creationId xmlns:a16="http://schemas.microsoft.com/office/drawing/2014/main" id="{67940FB6-5470-431D-935D-BE3081F38818}"/>
              </a:ext>
            </a:extLst>
          </p:cNvPr>
          <p:cNvSpPr>
            <a:spLocks noGrp="1"/>
          </p:cNvSpPr>
          <p:nvPr>
            <p:ph idx="1"/>
          </p:nvPr>
        </p:nvSpPr>
        <p:spPr>
          <a:xfrm>
            <a:off x="677334" y="1600201"/>
            <a:ext cx="8596668" cy="4441162"/>
          </a:xfrm>
        </p:spPr>
        <p:txBody>
          <a:bodyPr>
            <a:normAutofit/>
          </a:bodyPr>
          <a:lstStyle/>
          <a:p>
            <a:r>
              <a:rPr lang="en-US" sz="2800" dirty="0"/>
              <a:t>Hospitality: Secretaries Grace Rubio and Diana Austin-</a:t>
            </a:r>
            <a:r>
              <a:rPr lang="en-US" sz="2800" dirty="0" err="1"/>
              <a:t>Zuno</a:t>
            </a:r>
            <a:endParaRPr lang="en-US" sz="2800" dirty="0"/>
          </a:p>
          <a:p>
            <a:r>
              <a:rPr lang="en-US" sz="2800" dirty="0"/>
              <a:t>Catholic Works of Mercy: Deacon Larry Source</a:t>
            </a:r>
          </a:p>
          <a:p>
            <a:r>
              <a:rPr lang="en-US" sz="2800" dirty="0"/>
              <a:t>Vibrant Celebration of Sunday Mass: Director of Liturgical Music Catherine Foreman</a:t>
            </a:r>
          </a:p>
          <a:p>
            <a:r>
              <a:rPr lang="en-US" sz="2800" dirty="0"/>
              <a:t>Lifelong Catholic Formation and Education: Director of Lifelong Formation Theo McManigal</a:t>
            </a:r>
          </a:p>
        </p:txBody>
      </p:sp>
    </p:spTree>
    <p:extLst>
      <p:ext uri="{BB962C8B-B14F-4D97-AF65-F5344CB8AC3E}">
        <p14:creationId xmlns:p14="http://schemas.microsoft.com/office/powerpoint/2010/main" val="2611595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ADA81-2371-4AE6-A65C-01B8D733A696}"/>
              </a:ext>
            </a:extLst>
          </p:cNvPr>
          <p:cNvSpPr>
            <a:spLocks noGrp="1"/>
          </p:cNvSpPr>
          <p:nvPr>
            <p:ph type="ctrTitle"/>
          </p:nvPr>
        </p:nvSpPr>
        <p:spPr>
          <a:xfrm>
            <a:off x="1507067" y="728870"/>
            <a:ext cx="7766936" cy="981397"/>
          </a:xfrm>
        </p:spPr>
        <p:txBody>
          <a:bodyPr/>
          <a:lstStyle/>
          <a:p>
            <a:pPr algn="ctr"/>
            <a:r>
              <a:rPr lang="en-US" sz="4800" dirty="0"/>
              <a:t>Hospitality (On Steroids)</a:t>
            </a:r>
          </a:p>
        </p:txBody>
      </p:sp>
      <p:sp>
        <p:nvSpPr>
          <p:cNvPr id="3" name="Subtitle 2">
            <a:extLst>
              <a:ext uri="{FF2B5EF4-FFF2-40B4-BE49-F238E27FC236}">
                <a16:creationId xmlns:a16="http://schemas.microsoft.com/office/drawing/2014/main" id="{DCDFC792-0427-48CE-8B59-33D7E29B10FC}"/>
              </a:ext>
            </a:extLst>
          </p:cNvPr>
          <p:cNvSpPr>
            <a:spLocks noGrp="1"/>
          </p:cNvSpPr>
          <p:nvPr>
            <p:ph type="subTitle" idx="1"/>
          </p:nvPr>
        </p:nvSpPr>
        <p:spPr>
          <a:xfrm>
            <a:off x="1507067" y="2169994"/>
            <a:ext cx="7766936" cy="3207224"/>
          </a:xfrm>
        </p:spPr>
        <p:txBody>
          <a:bodyPr>
            <a:normAutofit fontScale="70000" lnSpcReduction="20000"/>
          </a:bodyPr>
          <a:lstStyle/>
          <a:p>
            <a:pPr marL="0" marR="0" algn="ctr">
              <a:lnSpc>
                <a:spcPct val="107000"/>
              </a:lnSpc>
              <a:spcBef>
                <a:spcPts val="0"/>
              </a:spcBef>
              <a:spcAft>
                <a:spcPts val="800"/>
              </a:spcAft>
            </a:pPr>
            <a:r>
              <a:rPr lang="en-US" sz="5900" dirty="0">
                <a:solidFill>
                  <a:schemeClr val="tx1"/>
                </a:solidFill>
                <a:effectLst/>
                <a:latin typeface="Book Antiqua" panose="02040602050305030304" pitchFamily="18" charset="0"/>
                <a:ea typeface="Calibri" panose="020F0502020204030204" pitchFamily="34" charset="0"/>
                <a:cs typeface="Times New Roman" panose="02020603050405020304" pitchFamily="18" charset="0"/>
              </a:rPr>
              <a:t>“Greet all as you would greet Jesus.  Welcome all as you would welcome Jesus.  Be Jesus for those who do not know Him.”</a:t>
            </a:r>
            <a:endParaRPr lang="en-US" sz="5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54115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72983-01A2-4A82-B88E-C8974DBA2B36}"/>
              </a:ext>
            </a:extLst>
          </p:cNvPr>
          <p:cNvSpPr>
            <a:spLocks noGrp="1"/>
          </p:cNvSpPr>
          <p:nvPr>
            <p:ph type="title"/>
          </p:nvPr>
        </p:nvSpPr>
        <p:spPr/>
        <p:txBody>
          <a:bodyPr/>
          <a:lstStyle/>
          <a:p>
            <a:pPr algn="ctr"/>
            <a:r>
              <a:rPr lang="en-US" dirty="0"/>
              <a:t>Hospitality (On Steroids)</a:t>
            </a:r>
          </a:p>
        </p:txBody>
      </p:sp>
      <p:sp>
        <p:nvSpPr>
          <p:cNvPr id="3" name="Content Placeholder 2">
            <a:extLst>
              <a:ext uri="{FF2B5EF4-FFF2-40B4-BE49-F238E27FC236}">
                <a16:creationId xmlns:a16="http://schemas.microsoft.com/office/drawing/2014/main" id="{F3077241-E356-439B-8259-E6E285C70260}"/>
              </a:ext>
            </a:extLst>
          </p:cNvPr>
          <p:cNvSpPr>
            <a:spLocks noGrp="1"/>
          </p:cNvSpPr>
          <p:nvPr>
            <p:ph idx="1"/>
          </p:nvPr>
        </p:nvSpPr>
        <p:spPr>
          <a:xfrm>
            <a:off x="677334" y="1624085"/>
            <a:ext cx="8596668" cy="4417278"/>
          </a:xfrm>
        </p:spPr>
        <p:txBody>
          <a:bodyPr/>
          <a:lstStyle/>
          <a:p>
            <a:pPr marL="0" marR="0" algn="ctr">
              <a:lnSpc>
                <a:spcPct val="107000"/>
              </a:lnSpc>
              <a:spcBef>
                <a:spcPts val="0"/>
              </a:spcBef>
              <a:spcAft>
                <a:spcPts val="800"/>
              </a:spcAft>
            </a:pPr>
            <a:r>
              <a:rPr lang="en-US" sz="2800" dirty="0">
                <a:effectLst/>
                <a:latin typeface="Book Antiqua" panose="02040602050305030304" pitchFamily="18" charset="0"/>
                <a:ea typeface="Calibri" panose="020F0502020204030204" pitchFamily="34" charset="0"/>
                <a:cs typeface="Times New Roman" panose="02020603050405020304" pitchFamily="18" charset="0"/>
              </a:rPr>
              <a:t>Scriptural Benchmarks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Book Antiqua" panose="02040602050305030304" pitchFamily="18" charset="0"/>
                <a:ea typeface="Calibri" panose="020F0502020204030204" pitchFamily="34" charset="0"/>
                <a:cs typeface="Times New Roman" panose="02020603050405020304" pitchFamily="18" charset="0"/>
              </a:rPr>
              <a:t>Good Samaritan:              Luke 10:25-3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Book Antiqua" panose="02040602050305030304" pitchFamily="18" charset="0"/>
                <a:ea typeface="Calibri" panose="020F0502020204030204" pitchFamily="34" charset="0"/>
                <a:cs typeface="Times New Roman" panose="02020603050405020304" pitchFamily="18" charset="0"/>
              </a:rPr>
              <a:t>Zacchaeus:	                      Luke 19:1-10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Book Antiqua" panose="02040602050305030304" pitchFamily="18" charset="0"/>
                <a:ea typeface="Calibri" panose="020F0502020204030204" pitchFamily="34" charset="0"/>
                <a:cs typeface="Times New Roman" panose="02020603050405020304" pitchFamily="18" charset="0"/>
              </a:rPr>
              <a:t>The Woman at the Well: John 4: 1-42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Book Antiqua" panose="02040602050305030304" pitchFamily="18" charset="0"/>
                <a:ea typeface="Calibri" panose="020F0502020204030204" pitchFamily="34" charset="0"/>
                <a:cs typeface="Times New Roman" panose="02020603050405020304" pitchFamily="18" charset="0"/>
              </a:rPr>
              <a:t>The Stranger:		            Psalm146:9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5" name="Picture 4" descr="A picture containing person, outdoor, person, person&#10;&#10;Description automatically generated">
            <a:extLst>
              <a:ext uri="{FF2B5EF4-FFF2-40B4-BE49-F238E27FC236}">
                <a16:creationId xmlns:a16="http://schemas.microsoft.com/office/drawing/2014/main" id="{9C699869-1CDB-487A-96AD-36102FF1D989}"/>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581078" y="4038600"/>
            <a:ext cx="3618914" cy="2627476"/>
          </a:xfrm>
          <a:prstGeom prst="rect">
            <a:avLst/>
          </a:prstGeom>
        </p:spPr>
      </p:pic>
      <p:sp>
        <p:nvSpPr>
          <p:cNvPr id="7" name="TextBox 6">
            <a:extLst>
              <a:ext uri="{FF2B5EF4-FFF2-40B4-BE49-F238E27FC236}">
                <a16:creationId xmlns:a16="http://schemas.microsoft.com/office/drawing/2014/main" id="{CFB6A5CC-3CA1-43E6-9DA7-29622C1FDC94}"/>
              </a:ext>
            </a:extLst>
          </p:cNvPr>
          <p:cNvSpPr txBox="1"/>
          <p:nvPr/>
        </p:nvSpPr>
        <p:spPr>
          <a:xfrm>
            <a:off x="3543886" y="6858000"/>
            <a:ext cx="3810000" cy="230832"/>
          </a:xfrm>
          <a:prstGeom prst="rect">
            <a:avLst/>
          </a:prstGeom>
          <a:noFill/>
        </p:spPr>
        <p:txBody>
          <a:bodyPr wrap="square" rtlCol="0">
            <a:spAutoFit/>
          </a:bodyPr>
          <a:lstStyle/>
          <a:p>
            <a:r>
              <a:rPr lang="en-US" sz="900">
                <a:hlinkClick r:id="rId3" tooltip="http://confessionsofaworrywart.com/2010/06/22/asking-god-for-things/woman_at_the_well1-333183636/"/>
              </a:rPr>
              <a:t>This Photo</a:t>
            </a:r>
            <a:r>
              <a:rPr lang="en-US" sz="900"/>
              <a:t> by Unknown Author is licensed under </a:t>
            </a:r>
            <a:r>
              <a:rPr lang="en-US" sz="900">
                <a:hlinkClick r:id="rId4" tooltip="https://creativecommons.org/licenses/by-nc-nd/3.0/"/>
              </a:rPr>
              <a:t>CC BY-NC-ND</a:t>
            </a:r>
            <a:endParaRPr lang="en-US" sz="900"/>
          </a:p>
        </p:txBody>
      </p:sp>
    </p:spTree>
    <p:extLst>
      <p:ext uri="{BB962C8B-B14F-4D97-AF65-F5344CB8AC3E}">
        <p14:creationId xmlns:p14="http://schemas.microsoft.com/office/powerpoint/2010/main" val="3651418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60E7A-A02F-48F0-8353-EB20749BB1FB}"/>
              </a:ext>
            </a:extLst>
          </p:cNvPr>
          <p:cNvSpPr>
            <a:spLocks noGrp="1"/>
          </p:cNvSpPr>
          <p:nvPr>
            <p:ph type="title"/>
          </p:nvPr>
        </p:nvSpPr>
        <p:spPr/>
        <p:txBody>
          <a:bodyPr>
            <a:normAutofit/>
          </a:bodyPr>
          <a:lstStyle/>
          <a:p>
            <a:pPr algn="ctr"/>
            <a:r>
              <a:rPr lang="en-US" sz="4000" dirty="0"/>
              <a:t>Hospitality (On Steroids)</a:t>
            </a:r>
          </a:p>
        </p:txBody>
      </p:sp>
      <p:sp>
        <p:nvSpPr>
          <p:cNvPr id="3" name="Content Placeholder 2">
            <a:extLst>
              <a:ext uri="{FF2B5EF4-FFF2-40B4-BE49-F238E27FC236}">
                <a16:creationId xmlns:a16="http://schemas.microsoft.com/office/drawing/2014/main" id="{03FB0F62-8F5E-4D20-90D1-27C77B659E94}"/>
              </a:ext>
            </a:extLst>
          </p:cNvPr>
          <p:cNvSpPr>
            <a:spLocks noGrp="1"/>
          </p:cNvSpPr>
          <p:nvPr>
            <p:ph idx="1"/>
          </p:nvPr>
        </p:nvSpPr>
        <p:spPr>
          <a:xfrm>
            <a:off x="677334" y="1692323"/>
            <a:ext cx="8596668" cy="4349040"/>
          </a:xfrm>
        </p:spPr>
        <p:txBody>
          <a:bodyPr>
            <a:normAutofit/>
          </a:bodyPr>
          <a:lstStyle/>
          <a:p>
            <a:pPr marL="0" marR="0" algn="ctr">
              <a:lnSpc>
                <a:spcPct val="107000"/>
              </a:lnSpc>
              <a:spcBef>
                <a:spcPts val="0"/>
              </a:spcBef>
              <a:spcAft>
                <a:spcPts val="800"/>
              </a:spcAft>
            </a:pPr>
            <a:r>
              <a:rPr lang="en-US" sz="3600" dirty="0"/>
              <a:t>Core Ministries and Responsibilities</a:t>
            </a:r>
          </a:p>
          <a:p>
            <a:pPr marL="0" marR="0">
              <a:lnSpc>
                <a:spcPct val="107000"/>
              </a:lnSpc>
              <a:spcBef>
                <a:spcPts val="0"/>
              </a:spcBef>
              <a:spcAft>
                <a:spcPts val="800"/>
              </a:spcAft>
            </a:pPr>
            <a:r>
              <a:rPr lang="en-US" sz="3200" dirty="0"/>
              <a:t>1. </a:t>
            </a:r>
            <a:r>
              <a:rPr lang="en-US" sz="3200" dirty="0">
                <a:effectLst/>
                <a:latin typeface="Book Antiqua" panose="02040602050305030304" pitchFamily="18" charset="0"/>
                <a:ea typeface="Calibri" panose="020F0502020204030204" pitchFamily="34" charset="0"/>
                <a:cs typeface="Times New Roman" panose="02020603050405020304" pitchFamily="18" charset="0"/>
              </a:rPr>
              <a:t>Welcome at Sunday Mass (Pew </a:t>
            </a:r>
            <a:r>
              <a:rPr lang="en-US" sz="3200" dirty="0" err="1">
                <a:effectLst/>
                <a:latin typeface="Book Antiqua" panose="02040602050305030304" pitchFamily="18" charset="0"/>
                <a:ea typeface="Calibri" panose="020F0502020204030204" pitchFamily="34" charset="0"/>
                <a:cs typeface="Times New Roman" panose="02020603050405020304" pitchFamily="18" charset="0"/>
              </a:rPr>
              <a:t>Capitans</a:t>
            </a:r>
            <a:r>
              <a:rPr lang="en-US" sz="3200" dirty="0">
                <a:effectLst/>
                <a:latin typeface="Book Antiqua" panose="02040602050305030304" pitchFamily="18" charset="0"/>
                <a:ea typeface="Calibri" panose="020F0502020204030204" pitchFamily="34" charset="0"/>
                <a:cs typeface="Times New Roman" panose="02020603050405020304" pitchFamily="18"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3200" dirty="0">
                <a:effectLst/>
                <a:latin typeface="Book Antiqua" panose="02040602050305030304" pitchFamily="18" charset="0"/>
                <a:ea typeface="Calibri" panose="020F0502020204030204" pitchFamily="34" charset="0"/>
                <a:cs typeface="Times New Roman" panose="02020603050405020304" pitchFamily="18" charset="0"/>
              </a:rPr>
              <a:t>2. Collect and Maintain Current Contact Information (Registration)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3200" dirty="0">
                <a:effectLst/>
                <a:latin typeface="Book Antiqua" panose="02040602050305030304" pitchFamily="18" charset="0"/>
                <a:ea typeface="Calibri" panose="020F0502020204030204" pitchFamily="34" charset="0"/>
                <a:cs typeface="Times New Roman" panose="02020603050405020304" pitchFamily="18" charset="0"/>
              </a:rPr>
              <a:t>3. Share story of OLHF (Docent, Ambassador, Friend)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727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9647B-E3D6-4B00-96AD-209D4A6DA74D}"/>
              </a:ext>
            </a:extLst>
          </p:cNvPr>
          <p:cNvSpPr>
            <a:spLocks noGrp="1"/>
          </p:cNvSpPr>
          <p:nvPr>
            <p:ph type="title"/>
          </p:nvPr>
        </p:nvSpPr>
        <p:spPr/>
        <p:txBody>
          <a:bodyPr>
            <a:normAutofit/>
          </a:bodyPr>
          <a:lstStyle/>
          <a:p>
            <a:pPr algn="ctr"/>
            <a:r>
              <a:rPr lang="en-US" sz="4800" dirty="0"/>
              <a:t>Catholic Works of Mercy</a:t>
            </a:r>
          </a:p>
        </p:txBody>
      </p:sp>
      <p:sp>
        <p:nvSpPr>
          <p:cNvPr id="3" name="Content Placeholder 2">
            <a:extLst>
              <a:ext uri="{FF2B5EF4-FFF2-40B4-BE49-F238E27FC236}">
                <a16:creationId xmlns:a16="http://schemas.microsoft.com/office/drawing/2014/main" id="{67CB1516-4C1F-4996-B55B-BA1F6C5FD7FF}"/>
              </a:ext>
            </a:extLst>
          </p:cNvPr>
          <p:cNvSpPr>
            <a:spLocks noGrp="1"/>
          </p:cNvSpPr>
          <p:nvPr>
            <p:ph idx="1"/>
          </p:nvPr>
        </p:nvSpPr>
        <p:spPr>
          <a:xfrm>
            <a:off x="677334" y="1514901"/>
            <a:ext cx="8596668" cy="4526461"/>
          </a:xfrm>
        </p:spPr>
        <p:txBody>
          <a:bodyPr>
            <a:normAutofit/>
          </a:bodyPr>
          <a:lstStyle/>
          <a:p>
            <a:pPr marL="0" indent="0">
              <a:buNone/>
            </a:pPr>
            <a:r>
              <a:rPr lang="en-US" sz="2400" dirty="0"/>
              <a:t>“The works of mercy are charitable actions by which we come to the aid of our neighbor in his spiritual and bodily necessities. Instructing, advising, consoling, comforting are spiritual works of mercy, as are forgiving and bearing wrongs patiently. The corporal works of mercy consist especially in feeding the hungry, sheltering the homeless, clothing the naked, visiting the sick and imprisoned, and burying the dead. Among all these, giving alms to the poor is one of the chief witnesses to fraternal charity: it is also a work of justice pleasing to God.”  (Catechism of the Catholic Church 2447)</a:t>
            </a:r>
          </a:p>
        </p:txBody>
      </p:sp>
    </p:spTree>
    <p:extLst>
      <p:ext uri="{BB962C8B-B14F-4D97-AF65-F5344CB8AC3E}">
        <p14:creationId xmlns:p14="http://schemas.microsoft.com/office/powerpoint/2010/main" val="2580909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5B4F2-4F6D-4AA2-8FBE-BDB2A11497F5}"/>
              </a:ext>
            </a:extLst>
          </p:cNvPr>
          <p:cNvSpPr>
            <a:spLocks noGrp="1"/>
          </p:cNvSpPr>
          <p:nvPr>
            <p:ph type="title"/>
          </p:nvPr>
        </p:nvSpPr>
        <p:spPr/>
        <p:txBody>
          <a:bodyPr>
            <a:normAutofit/>
          </a:bodyPr>
          <a:lstStyle/>
          <a:p>
            <a:pPr algn="ctr"/>
            <a:r>
              <a:rPr lang="en-US" sz="4400" dirty="0"/>
              <a:t>Catholic Works of Mercy</a:t>
            </a:r>
          </a:p>
        </p:txBody>
      </p:sp>
      <p:sp>
        <p:nvSpPr>
          <p:cNvPr id="3" name="Content Placeholder 2">
            <a:extLst>
              <a:ext uri="{FF2B5EF4-FFF2-40B4-BE49-F238E27FC236}">
                <a16:creationId xmlns:a16="http://schemas.microsoft.com/office/drawing/2014/main" id="{53445CF4-7B36-4E40-820C-7149DBCA294F}"/>
              </a:ext>
            </a:extLst>
          </p:cNvPr>
          <p:cNvSpPr>
            <a:spLocks noGrp="1"/>
          </p:cNvSpPr>
          <p:nvPr>
            <p:ph idx="1"/>
          </p:nvPr>
        </p:nvSpPr>
        <p:spPr>
          <a:xfrm>
            <a:off x="677334" y="1676401"/>
            <a:ext cx="8596668" cy="4364962"/>
          </a:xfrm>
        </p:spPr>
        <p:txBody>
          <a:bodyPr/>
          <a:lstStyle/>
          <a:p>
            <a:pPr marL="0" marR="0" algn="ctr">
              <a:lnSpc>
                <a:spcPct val="107000"/>
              </a:lnSpc>
              <a:spcBef>
                <a:spcPts val="0"/>
              </a:spcBef>
              <a:spcAft>
                <a:spcPts val="800"/>
              </a:spcAft>
            </a:pPr>
            <a:r>
              <a:rPr lang="en-US" sz="2800" dirty="0">
                <a:effectLst/>
                <a:latin typeface="Book Antiqua" panose="02040602050305030304" pitchFamily="18" charset="0"/>
                <a:ea typeface="Calibri" panose="020F0502020204030204" pitchFamily="34" charset="0"/>
                <a:cs typeface="Times New Roman" panose="02020603050405020304" pitchFamily="18" charset="0"/>
              </a:rPr>
              <a:t>Scriptural Benchmarks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Book Antiqua" panose="02040602050305030304" pitchFamily="18" charset="0"/>
                <a:ea typeface="Calibri" panose="020F0502020204030204" pitchFamily="34" charset="0"/>
                <a:cs typeface="Times New Roman" panose="02020603050405020304" pitchFamily="18" charset="0"/>
              </a:rPr>
              <a:t>The Final Judgement: 	Matthew 25:31-42</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Book Antiqua" panose="02040602050305030304" pitchFamily="18" charset="0"/>
                <a:ea typeface="Calibri" panose="020F0502020204030204" pitchFamily="34" charset="0"/>
                <a:cs typeface="Times New Roman" panose="02020603050405020304" pitchFamily="18" charset="0"/>
              </a:rPr>
              <a:t>Generous:		               Proverbs 22:9</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Book Antiqua" panose="02040602050305030304" pitchFamily="18" charset="0"/>
                <a:ea typeface="Calibri" panose="020F0502020204030204" pitchFamily="34" charset="0"/>
                <a:cs typeface="Times New Roman" panose="02020603050405020304" pitchFamily="18" charset="0"/>
              </a:rPr>
              <a:t>Bury the Dead:	               Tobit 1:17-19</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US" dirty="0"/>
          </a:p>
        </p:txBody>
      </p:sp>
      <p:pic>
        <p:nvPicPr>
          <p:cNvPr id="5" name="Picture 4" descr="A painting on the wall&#10;&#10;Description automatically generated">
            <a:extLst>
              <a:ext uri="{FF2B5EF4-FFF2-40B4-BE49-F238E27FC236}">
                <a16:creationId xmlns:a16="http://schemas.microsoft.com/office/drawing/2014/main" id="{37BFAF2C-0AB9-4ED9-A89D-6ED1F380735F}"/>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394248" y="3643002"/>
            <a:ext cx="4454352" cy="3077193"/>
          </a:xfrm>
          <a:prstGeom prst="rect">
            <a:avLst/>
          </a:prstGeom>
        </p:spPr>
      </p:pic>
      <p:sp>
        <p:nvSpPr>
          <p:cNvPr id="6" name="TextBox 5">
            <a:extLst>
              <a:ext uri="{FF2B5EF4-FFF2-40B4-BE49-F238E27FC236}">
                <a16:creationId xmlns:a16="http://schemas.microsoft.com/office/drawing/2014/main" id="{23F9F7F1-D5F8-44D8-9833-1810A4C52405}"/>
              </a:ext>
            </a:extLst>
          </p:cNvPr>
          <p:cNvSpPr txBox="1"/>
          <p:nvPr/>
        </p:nvSpPr>
        <p:spPr>
          <a:xfrm>
            <a:off x="3394248" y="5695960"/>
            <a:ext cx="3740256" cy="230832"/>
          </a:xfrm>
          <a:prstGeom prst="rect">
            <a:avLst/>
          </a:prstGeom>
          <a:noFill/>
        </p:spPr>
        <p:txBody>
          <a:bodyPr wrap="square" rtlCol="0">
            <a:spAutoFit/>
          </a:bodyPr>
          <a:lstStyle/>
          <a:p>
            <a:r>
              <a:rPr lang="en-US" sz="900">
                <a:hlinkClick r:id="rId3" tooltip="https://blog.prodigalpaul.com/2015/03/23/my-sermon-on-judgment-poverty-sheep-goats/"/>
              </a:rPr>
              <a:t>This Photo</a:t>
            </a:r>
            <a:r>
              <a:rPr lang="en-US" sz="900"/>
              <a:t> by Unknown Author is licensed under </a:t>
            </a:r>
            <a:r>
              <a:rPr lang="en-US" sz="900">
                <a:hlinkClick r:id="rId4" tooltip="https://creativecommons.org/licenses/by-nc-nd/3.0/"/>
              </a:rPr>
              <a:t>CC BY-NC-ND</a:t>
            </a:r>
            <a:endParaRPr lang="en-US" sz="900"/>
          </a:p>
        </p:txBody>
      </p:sp>
    </p:spTree>
    <p:extLst>
      <p:ext uri="{BB962C8B-B14F-4D97-AF65-F5344CB8AC3E}">
        <p14:creationId xmlns:p14="http://schemas.microsoft.com/office/powerpoint/2010/main" val="300843081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158</TotalTime>
  <Words>769</Words>
  <Application>Microsoft Office PowerPoint</Application>
  <PresentationFormat>Widescreen</PresentationFormat>
  <Paragraphs>72</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Book Antiqua</vt:lpstr>
      <vt:lpstr>Calibri</vt:lpstr>
      <vt:lpstr>Trebuchet MS</vt:lpstr>
      <vt:lpstr>Wingdings 3</vt:lpstr>
      <vt:lpstr>Facet</vt:lpstr>
      <vt:lpstr>Our Lady of the       Holy Family</vt:lpstr>
      <vt:lpstr>The Two Questions</vt:lpstr>
      <vt:lpstr>The Four Pillars of the  Parish Pastoral Council</vt:lpstr>
      <vt:lpstr>Staff Liasons</vt:lpstr>
      <vt:lpstr>Hospitality (On Steroids)</vt:lpstr>
      <vt:lpstr>Hospitality (On Steroids)</vt:lpstr>
      <vt:lpstr>Hospitality (On Steroids)</vt:lpstr>
      <vt:lpstr>Catholic Works of Mercy</vt:lpstr>
      <vt:lpstr>Catholic Works of Mercy</vt:lpstr>
      <vt:lpstr>Catholic Works of Mercy</vt:lpstr>
      <vt:lpstr>Vibrant Celebration of Sunday Mass</vt:lpstr>
      <vt:lpstr>Vibrant Celebration of Sunday Mass</vt:lpstr>
      <vt:lpstr>Vibrant Celebration of Sunday Mass</vt:lpstr>
      <vt:lpstr>Lifelong Catholic  Formation and Education</vt:lpstr>
      <vt:lpstr>Lifelong Catholic  Formation and Education</vt:lpstr>
      <vt:lpstr>Lifelong Catholic  Formation and Education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Lady of the       Holy Family</dc:title>
  <dc:creator>Theo McManigal</dc:creator>
  <cp:lastModifiedBy>Theo McManigal</cp:lastModifiedBy>
  <cp:revision>10</cp:revision>
  <dcterms:created xsi:type="dcterms:W3CDTF">2020-11-04T19:06:00Z</dcterms:created>
  <dcterms:modified xsi:type="dcterms:W3CDTF">2020-11-04T21:44:11Z</dcterms:modified>
</cp:coreProperties>
</file>